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2B4A"/>
    <a:srgbClr val="720E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8/2/2016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8/2/2016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8/2/2016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8/2/2016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8/2/2016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Problemy adaptacyjne maluchów przychodzących do </a:t>
            </a:r>
            <a:br>
              <a:rPr lang="pl-PL" dirty="0" smtClean="0"/>
            </a:br>
            <a:r>
              <a:rPr lang="pl-PL" dirty="0" smtClean="0"/>
              <a:t>przedszkola.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2108898"/>
          </a:xfrm>
          <a:ln w="76200">
            <a:solidFill>
              <a:srgbClr val="FF0000"/>
            </a:solidFill>
          </a:ln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algn="ctr"/>
            <a:r>
              <a:rPr lang="pl-PL" sz="3200" b="1" dirty="0" smtClean="0">
                <a:solidFill>
                  <a:srgbClr val="00B050"/>
                </a:solidFill>
              </a:rPr>
              <a:t>W jaki sposób trzeba im pomóc             w przystosowaniu się do przedszkola        i zapewnić poczucie bezpieczeństwa.</a:t>
            </a:r>
            <a:endParaRPr lang="pl-PL" sz="3200" b="1" dirty="0">
              <a:solidFill>
                <a:srgbClr val="00B050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41" y="1512916"/>
            <a:ext cx="2765730" cy="240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23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b="1" dirty="0" smtClean="0">
                <a:solidFill>
                  <a:srgbClr val="FF0000"/>
                </a:solidFill>
              </a:rPr>
              <a:t>Porady na pierwsze trudne dni      w przedszkolu</a:t>
            </a:r>
            <a:endParaRPr lang="pl-PL" sz="4000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b="1" dirty="0" smtClean="0">
                <a:solidFill>
                  <a:srgbClr val="7030A0"/>
                </a:solidFill>
              </a:rPr>
              <a:t>Nie okazujemy dziecku wahań i wątpliwości, nie rozmawiamy o nich         w jego obecności</a:t>
            </a:r>
          </a:p>
          <a:p>
            <a:r>
              <a:rPr lang="pl-PL" b="1" dirty="0" smtClean="0">
                <a:solidFill>
                  <a:srgbClr val="7030A0"/>
                </a:solidFill>
              </a:rPr>
              <a:t>Nie pytamy dziecka:</a:t>
            </a:r>
            <a:r>
              <a:rPr lang="pl-PL" b="1" i="1" dirty="0" smtClean="0">
                <a:solidFill>
                  <a:srgbClr val="7030A0"/>
                </a:solidFill>
              </a:rPr>
              <a:t> Czy chcesz chodzić do przedszkola?</a:t>
            </a:r>
          </a:p>
          <a:p>
            <a:r>
              <a:rPr lang="pl-PL" b="1" dirty="0" smtClean="0">
                <a:solidFill>
                  <a:srgbClr val="7030A0"/>
                </a:solidFill>
              </a:rPr>
              <a:t>Pozytywne nastawienie do przedszkola, w obecności dziecka mówimy tylko dobrze o przedszkolu: </a:t>
            </a:r>
            <a:r>
              <a:rPr lang="pl-PL" b="1" i="1" dirty="0" smtClean="0">
                <a:solidFill>
                  <a:srgbClr val="7030A0"/>
                </a:solidFill>
              </a:rPr>
              <a:t>W przedszkolu jest bardzo wesoło                          i przyjemnie</a:t>
            </a:r>
          </a:p>
          <a:p>
            <a:r>
              <a:rPr lang="pl-PL" b="1" dirty="0" smtClean="0">
                <a:solidFill>
                  <a:srgbClr val="7030A0"/>
                </a:solidFill>
              </a:rPr>
              <a:t>Nie wolno straszyć przedszkolem: </a:t>
            </a:r>
            <a:r>
              <a:rPr lang="pl-PL" b="1" i="1" dirty="0" smtClean="0">
                <a:solidFill>
                  <a:srgbClr val="7030A0"/>
                </a:solidFill>
              </a:rPr>
              <a:t>Zobaczysz, jak pójdziesz do przedszkola to…</a:t>
            </a:r>
          </a:p>
          <a:p>
            <a:r>
              <a:rPr lang="pl-PL" b="1" dirty="0" smtClean="0">
                <a:solidFill>
                  <a:srgbClr val="7030A0"/>
                </a:solidFill>
              </a:rPr>
              <a:t>Ubranie ma być wygodne, niewymagające zapinania guzików, sznurowania butów itp.</a:t>
            </a:r>
          </a:p>
          <a:p>
            <a:r>
              <a:rPr lang="pl-PL" b="1" dirty="0" smtClean="0">
                <a:solidFill>
                  <a:srgbClr val="7030A0"/>
                </a:solidFill>
              </a:rPr>
              <a:t>Wspólne przygotowanie rzeczy do przedszkola, rozmowa kto je przyprowadzi i odbierze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0678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4000" b="1" dirty="0">
                <a:solidFill>
                  <a:srgbClr val="FF0000"/>
                </a:solidFill>
              </a:rPr>
              <a:t>Porady na pierwsze trudne dni      w przedszkolu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l-PL" b="1" dirty="0" smtClean="0">
                <a:solidFill>
                  <a:srgbClr val="7030A0"/>
                </a:solidFill>
              </a:rPr>
              <a:t>Unikania przyprowadzania dziecka w ostatniej chwili, pospiechu, nerwowości</a:t>
            </a:r>
          </a:p>
          <a:p>
            <a:r>
              <a:rPr lang="pl-PL" b="1" dirty="0" smtClean="0">
                <a:solidFill>
                  <a:srgbClr val="7030A0"/>
                </a:solidFill>
              </a:rPr>
              <a:t>Zapewnienie, że się przyjdzie po dziecko np. po obiedzie, po podwieczorku</a:t>
            </a:r>
          </a:p>
          <a:p>
            <a:r>
              <a:rPr lang="pl-PL" b="1" dirty="0" smtClean="0">
                <a:solidFill>
                  <a:srgbClr val="7030A0"/>
                </a:solidFill>
              </a:rPr>
              <a:t>Okazywanie dziecku więcej zainteresowania, miłości i czułości, przytulać, wyrażać zadowolenie z najdrobniejszych osiągnięć dziecka</a:t>
            </a:r>
          </a:p>
          <a:p>
            <a:r>
              <a:rPr lang="pl-PL" b="1" dirty="0" smtClean="0">
                <a:solidFill>
                  <a:srgbClr val="7030A0"/>
                </a:solidFill>
              </a:rPr>
              <a:t>Nie nagradzać kupowaniem zabawek, słodyczy,</a:t>
            </a:r>
          </a:p>
          <a:p>
            <a:r>
              <a:rPr lang="pl-PL" b="1" dirty="0" smtClean="0">
                <a:solidFill>
                  <a:srgbClr val="7030A0"/>
                </a:solidFill>
              </a:rPr>
              <a:t>Zadawać pytania: </a:t>
            </a:r>
            <a:r>
              <a:rPr lang="pl-PL" b="1" dirty="0" smtClean="0">
                <a:solidFill>
                  <a:schemeClr val="accent6">
                    <a:lumMod val="50000"/>
                  </a:schemeClr>
                </a:solidFill>
              </a:rPr>
              <a:t>Co robiłeś dzisiaj w przedszkolu?, Z kim się bawiłeś?, Jak ma na imię twój kolega?</a:t>
            </a:r>
          </a:p>
          <a:p>
            <a:r>
              <a:rPr lang="pl-PL" b="1" dirty="0" smtClean="0">
                <a:solidFill>
                  <a:srgbClr val="7030A0"/>
                </a:solidFill>
              </a:rPr>
              <a:t>Trzeba pamiętać, że dziecko może przeinaczać fakty, wyolbrzymiać drobiazgi, fantazjować</a:t>
            </a:r>
          </a:p>
          <a:p>
            <a:r>
              <a:rPr lang="pl-PL" b="1" dirty="0" smtClean="0">
                <a:solidFill>
                  <a:srgbClr val="7030A0"/>
                </a:solidFill>
              </a:rPr>
              <a:t>Rozmawiać z nauczycielem, o tym co się wydarzyło, o rozwoju i zachowaniu dziecka</a:t>
            </a:r>
            <a:endParaRPr lang="pl-PL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12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solidFill>
                  <a:srgbClr val="FF0000"/>
                </a:solidFill>
              </a:rPr>
              <a:t>Porady na pierwsze trudne dni     </a:t>
            </a:r>
            <a:r>
              <a:rPr lang="pl-PL" b="1" dirty="0" smtClean="0">
                <a:solidFill>
                  <a:srgbClr val="FF0000"/>
                </a:solidFill>
              </a:rPr>
              <a:t>           </a:t>
            </a:r>
            <a:r>
              <a:rPr lang="pl-PL" b="1" dirty="0">
                <a:solidFill>
                  <a:srgbClr val="FF0000"/>
                </a:solidFill>
              </a:rPr>
              <a:t>w przedszkolu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l-PL" sz="2400" b="1" dirty="0" smtClean="0">
                <a:solidFill>
                  <a:srgbClr val="00B050"/>
                </a:solidFill>
              </a:rPr>
              <a:t>Tylko współpraca z nauczycielką oparta na wzajemnym zaufaniu przyniesie oczekiwane rezultaty wychowawcze.</a:t>
            </a:r>
          </a:p>
          <a:p>
            <a:r>
              <a:rPr lang="pl-PL" sz="2400" b="1" dirty="0" smtClean="0">
                <a:solidFill>
                  <a:srgbClr val="00B050"/>
                </a:solidFill>
              </a:rPr>
              <a:t>Raz podjęta decyzja powinna być konsekwentnie realizowana, a trudne dni adaptacyjne trzeba zwyczajnie przeżyć</a:t>
            </a:r>
          </a:p>
          <a:p>
            <a:r>
              <a:rPr lang="pl-PL" sz="2400" b="1" dirty="0" smtClean="0">
                <a:solidFill>
                  <a:srgbClr val="00B050"/>
                </a:solidFill>
              </a:rPr>
              <a:t>Gdy rodzice ulegną, dziecko zapamięta, że swego czasu postawiło na swoim i zrezygnowało z przedszkola,            a powrót do przedszkola czy szkoły okaże się jeszcze trudniejszy.</a:t>
            </a:r>
            <a:endParaRPr lang="pl-PL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2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solidFill>
                  <a:srgbClr val="0070C0"/>
                </a:solidFill>
              </a:rPr>
              <a:t>Zarówno dorosłym, jak i dzieciom trudno jest przystosować się do nowej sytuacji i warunków. Mam nadzieję, że powyższe rady </a:t>
            </a:r>
            <a:r>
              <a:rPr lang="pl-PL" b="1" dirty="0" smtClean="0">
                <a:solidFill>
                  <a:srgbClr val="0070C0"/>
                </a:solidFill>
              </a:rPr>
              <a:t>           i </a:t>
            </a:r>
            <a:r>
              <a:rPr lang="pl-PL" b="1" dirty="0" smtClean="0">
                <a:solidFill>
                  <a:srgbClr val="0070C0"/>
                </a:solidFill>
              </a:rPr>
              <a:t>wskazówki pomogą przetrwać ten trudny dla wszystkich czas.</a:t>
            </a:r>
            <a:endParaRPr lang="pl-PL" b="1" dirty="0">
              <a:solidFill>
                <a:srgbClr val="0070C0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sz="2400" b="1" dirty="0" smtClean="0">
                <a:solidFill>
                  <a:srgbClr val="FF0000"/>
                </a:solidFill>
              </a:rPr>
              <a:t>POWODZENIA !</a:t>
            </a:r>
            <a:endParaRPr lang="pl-PL" sz="2400" b="1" dirty="0">
              <a:solidFill>
                <a:srgbClr val="FF0000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395" y="4470400"/>
            <a:ext cx="4163111" cy="2261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01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2800" b="1" dirty="0" smtClean="0">
                <a:solidFill>
                  <a:srgbClr val="00B050"/>
                </a:solidFill>
              </a:rPr>
              <a:t>Rodzice są przekonani, że przedszkole wpłynie korzystnie na rozwój dzieci, ale pojawiają się problemy…</a:t>
            </a:r>
            <a:endParaRPr lang="pl-PL" sz="2800" b="1" dirty="0">
              <a:solidFill>
                <a:srgbClr val="00B050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0070C0"/>
                </a:solidFill>
              </a:rPr>
              <a:t>Zachowanie dziecka:</a:t>
            </a:r>
            <a:endParaRPr lang="pl-PL" dirty="0">
              <a:solidFill>
                <a:srgbClr val="0070C0"/>
              </a:solidFill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b="1" i="1" dirty="0">
                <a:solidFill>
                  <a:schemeClr val="accent6">
                    <a:lumMod val="50000"/>
                  </a:schemeClr>
                </a:solidFill>
              </a:rPr>
              <a:t>b</a:t>
            </a:r>
            <a:r>
              <a:rPr lang="pl-PL" b="1" i="1" dirty="0" smtClean="0">
                <a:solidFill>
                  <a:schemeClr val="accent6">
                    <a:lumMod val="50000"/>
                  </a:schemeClr>
                </a:solidFill>
              </a:rPr>
              <a:t>roni się przed pozostaniem            w obcym miejscu,</a:t>
            </a:r>
          </a:p>
          <a:p>
            <a:r>
              <a:rPr lang="pl-PL" b="1" i="1" dirty="0">
                <a:solidFill>
                  <a:schemeClr val="accent3">
                    <a:lumMod val="75000"/>
                  </a:schemeClr>
                </a:solidFill>
              </a:rPr>
              <a:t>s</a:t>
            </a:r>
            <a:r>
              <a:rPr lang="pl-PL" b="1" i="1" dirty="0" smtClean="0">
                <a:solidFill>
                  <a:schemeClr val="accent3">
                    <a:lumMod val="75000"/>
                  </a:schemeClr>
                </a:solidFill>
              </a:rPr>
              <a:t>taje się płaczliwe,</a:t>
            </a:r>
          </a:p>
          <a:p>
            <a:r>
              <a:rPr lang="pl-PL" b="1" i="1" dirty="0">
                <a:solidFill>
                  <a:srgbClr val="00B050"/>
                </a:solidFill>
              </a:rPr>
              <a:t>t</a:t>
            </a:r>
            <a:r>
              <a:rPr lang="pl-PL" b="1" i="1" dirty="0" smtClean="0">
                <a:solidFill>
                  <a:srgbClr val="00B050"/>
                </a:solidFill>
              </a:rPr>
              <a:t>raci apetyt,</a:t>
            </a:r>
          </a:p>
          <a:p>
            <a:r>
              <a:rPr lang="pl-PL" b="1" i="1" dirty="0">
                <a:solidFill>
                  <a:schemeClr val="accent6">
                    <a:lumMod val="75000"/>
                  </a:schemeClr>
                </a:solidFill>
              </a:rPr>
              <a:t>m</a:t>
            </a:r>
            <a:r>
              <a:rPr lang="pl-PL" b="1" i="1" dirty="0" smtClean="0">
                <a:solidFill>
                  <a:schemeClr val="accent6">
                    <a:lumMod val="75000"/>
                  </a:schemeClr>
                </a:solidFill>
              </a:rPr>
              <a:t>a kłopoty z zasypianiem,</a:t>
            </a:r>
          </a:p>
          <a:p>
            <a:r>
              <a:rPr lang="pl-PL" b="1" i="1" dirty="0">
                <a:solidFill>
                  <a:srgbClr val="00B050"/>
                </a:solidFill>
              </a:rPr>
              <a:t>b</a:t>
            </a:r>
            <a:r>
              <a:rPr lang="pl-PL" b="1" i="1" dirty="0" smtClean="0">
                <a:solidFill>
                  <a:srgbClr val="00B050"/>
                </a:solidFill>
              </a:rPr>
              <a:t>ywa, że moczy się w nocy</a:t>
            </a:r>
            <a:endParaRPr lang="pl-PL" b="1" i="1" dirty="0">
              <a:solidFill>
                <a:srgbClr val="00B050"/>
              </a:solidFill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0000"/>
                </a:solidFill>
              </a:rPr>
              <a:t>Łatwiejsze przystosowanie: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b="1" i="1" dirty="0">
                <a:solidFill>
                  <a:srgbClr val="720E10"/>
                </a:solidFill>
              </a:rPr>
              <a:t>i</a:t>
            </a:r>
            <a:r>
              <a:rPr lang="pl-PL" b="1" i="1" dirty="0" smtClean="0">
                <a:solidFill>
                  <a:srgbClr val="720E10"/>
                </a:solidFill>
              </a:rPr>
              <a:t>m dziecko młodsze, tym łatwiej przystosowuje się do przedszkola,</a:t>
            </a:r>
          </a:p>
          <a:p>
            <a:r>
              <a:rPr lang="pl-PL" b="1" i="1" dirty="0">
                <a:solidFill>
                  <a:schemeClr val="accent2">
                    <a:lumMod val="75000"/>
                  </a:schemeClr>
                </a:solidFill>
              </a:rPr>
              <a:t>d</a:t>
            </a:r>
            <a:r>
              <a:rPr lang="pl-PL" b="1" i="1" dirty="0" smtClean="0">
                <a:solidFill>
                  <a:schemeClr val="accent2">
                    <a:lumMod val="75000"/>
                  </a:schemeClr>
                </a:solidFill>
              </a:rPr>
              <a:t>ziewczynki lepiej przystosowują się do przedszkola niż chłopcy,</a:t>
            </a:r>
          </a:p>
          <a:p>
            <a:r>
              <a:rPr lang="pl-PL" b="1" i="1" dirty="0">
                <a:solidFill>
                  <a:srgbClr val="552B4A"/>
                </a:solidFill>
              </a:rPr>
              <a:t>j</a:t>
            </a:r>
            <a:r>
              <a:rPr lang="pl-PL" b="1" i="1" dirty="0" smtClean="0">
                <a:solidFill>
                  <a:srgbClr val="552B4A"/>
                </a:solidFill>
              </a:rPr>
              <a:t>edynacy lepiej przystosowują się do przedszkola niż dzieci z rodzin wielodzietnych,</a:t>
            </a:r>
          </a:p>
          <a:p>
            <a:r>
              <a:rPr lang="pl-PL" b="1" i="1" dirty="0">
                <a:solidFill>
                  <a:srgbClr val="7030A0"/>
                </a:solidFill>
              </a:rPr>
              <a:t>d</a:t>
            </a:r>
            <a:r>
              <a:rPr lang="pl-PL" b="1" i="1" dirty="0" smtClean="0">
                <a:solidFill>
                  <a:srgbClr val="7030A0"/>
                </a:solidFill>
              </a:rPr>
              <a:t>ziecko o harmonijnym przebiegu rozwoju,</a:t>
            </a:r>
          </a:p>
          <a:p>
            <a:r>
              <a:rPr lang="pl-PL" b="1" i="1" dirty="0">
                <a:solidFill>
                  <a:srgbClr val="FF0000"/>
                </a:solidFill>
              </a:rPr>
              <a:t>d</a:t>
            </a:r>
            <a:r>
              <a:rPr lang="pl-PL" b="1" i="1" dirty="0" smtClean="0">
                <a:solidFill>
                  <a:srgbClr val="FF0000"/>
                </a:solidFill>
              </a:rPr>
              <a:t>zieci wcześniej uczęszczające do żłobka,</a:t>
            </a:r>
          </a:p>
          <a:p>
            <a:r>
              <a:rPr lang="pl-PL" b="1" i="1" dirty="0">
                <a:solidFill>
                  <a:schemeClr val="accent2">
                    <a:lumMod val="75000"/>
                  </a:schemeClr>
                </a:solidFill>
              </a:rPr>
              <a:t>w</a:t>
            </a:r>
            <a:r>
              <a:rPr lang="pl-PL" b="1" i="1" dirty="0" smtClean="0">
                <a:solidFill>
                  <a:schemeClr val="accent2">
                    <a:lumMod val="75000"/>
                  </a:schemeClr>
                </a:solidFill>
              </a:rPr>
              <a:t>ychowanie w domu rodzinnym</a:t>
            </a:r>
            <a:endParaRPr lang="pl-PL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97" y="5012055"/>
            <a:ext cx="285750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80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454" y="897774"/>
            <a:ext cx="7577904" cy="524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33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Dramaty maluchów i oczekiwania, jakim muszą sprostać w przedszkolu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2160589"/>
            <a:ext cx="9331190" cy="3880773"/>
          </a:xfrm>
        </p:spPr>
        <p:txBody>
          <a:bodyPr/>
          <a:lstStyle/>
          <a:p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</a:rPr>
              <a:t>Utrata poczucia bezpieczeństwa – najważniejszej potrzeby psychicznej.</a:t>
            </a:r>
          </a:p>
          <a:p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</a:rPr>
              <a:t>Kłopot ze słownym porozumiewaniem się:</a:t>
            </a:r>
          </a:p>
          <a:p>
            <a:r>
              <a:rPr lang="pl-PL" b="1" dirty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</a:rPr>
              <a:t>a kłopoty z werbalnym i niewerbalnym przekazaniem, co jest dla niego ważne;</a:t>
            </a:r>
          </a:p>
          <a:p>
            <a:r>
              <a:rPr lang="pl-PL" b="1" dirty="0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</a:rPr>
              <a:t> niewielkim stopniu rozumie też to, co mówi i pokazuje nauczycielka.</a:t>
            </a:r>
          </a:p>
          <a:p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</a:rPr>
              <a:t>W zakresie samoobsługi jest zdane na pomoc nauczyciela:</a:t>
            </a:r>
          </a:p>
          <a:p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</a:rPr>
              <a:t>Nie potrafi jeszcze skorzystać z obcej łazienki, rozebrać się, ma opory aby poprosić  o pomoc obcą osobę.</a:t>
            </a:r>
          </a:p>
          <a:p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</a:rPr>
              <a:t>Ma słabą orientację w upływie czasu, zadaje nieustanie pytania kiedy przyjdzie?</a:t>
            </a:r>
          </a:p>
          <a:p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</a:rPr>
              <a:t>Reaguje płaczem na trudną sytuację, „zarażanie się płaczem”.</a:t>
            </a:r>
          </a:p>
          <a:p>
            <a:endParaRPr lang="pl-PL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329" y="5290436"/>
            <a:ext cx="1175673" cy="156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28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dirty="0" smtClean="0"/>
              <a:t>W jaki sposób dorośli mogą przygotować malucha do przebywania w przedszkolu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1820487"/>
            <a:ext cx="8596668" cy="4220875"/>
          </a:xfrm>
        </p:spPr>
        <p:txBody>
          <a:bodyPr/>
          <a:lstStyle/>
          <a:p>
            <a:r>
              <a:rPr lang="pl-PL" b="1" dirty="0" smtClean="0">
                <a:solidFill>
                  <a:srgbClr val="7030A0"/>
                </a:solidFill>
              </a:rPr>
              <a:t>Przygotowania muszą zacząć się wiele miesięcy wcześniej i polegają na systematycznych oddziaływaniach wychowawczych w domu, aby dziecko:</a:t>
            </a:r>
          </a:p>
          <a:p>
            <a:r>
              <a:rPr lang="pl-PL" b="1" dirty="0" smtClean="0">
                <a:solidFill>
                  <a:schemeClr val="accent6">
                    <a:lumMod val="75000"/>
                  </a:schemeClr>
                </a:solidFill>
              </a:rPr>
              <a:t>umiało porozumieć się z nauczycielką w zakresie sygnalizowania potrzeb, reagowało na swoje imię, podchodziło, gdy jest o to proszone, wykonywało proste polecenia,</a:t>
            </a:r>
          </a:p>
          <a:p>
            <a:r>
              <a:rPr lang="pl-PL" b="1" dirty="0" smtClean="0">
                <a:solidFill>
                  <a:srgbClr val="00B050"/>
                </a:solidFill>
              </a:rPr>
              <a:t>tolerowało obecność innych dzieci, nie może im dokuczać np. gryźć, popychać, a także złościć się bez wyraźnego powodu,</a:t>
            </a:r>
          </a:p>
          <a:p>
            <a:r>
              <a:rPr lang="pl-PL" b="1" dirty="0">
                <a:solidFill>
                  <a:srgbClr val="0070C0"/>
                </a:solidFill>
              </a:rPr>
              <a:t>o</a:t>
            </a:r>
            <a:r>
              <a:rPr lang="pl-PL" b="1" dirty="0" smtClean="0">
                <a:solidFill>
                  <a:srgbClr val="0070C0"/>
                </a:solidFill>
              </a:rPr>
              <a:t>rientowało się, czego się od niego oczekuje: udział w zajęciach, zabawie, jedzenie, mycie rąk, korzystanie z toalety.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349" y="4511730"/>
            <a:ext cx="3133900" cy="235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14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b="1" dirty="0" smtClean="0"/>
              <a:t>Kilka konkretnych i sprawdzonych sposobów przygotowania malucha do przedszkola.</a:t>
            </a:r>
            <a:endParaRPr lang="pl-PL" sz="2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000" b="1" dirty="0" smtClean="0">
                <a:solidFill>
                  <a:srgbClr val="FF0000"/>
                </a:solidFill>
              </a:rPr>
              <a:t>Stopniowe przyzwyczajanie dziecka do przebywania w nowym otoczeniu, pod opieką osoby trzeciej:</a:t>
            </a:r>
          </a:p>
          <a:p>
            <a:r>
              <a:rPr lang="pl-PL" sz="2000" b="1" dirty="0">
                <a:solidFill>
                  <a:srgbClr val="7030A0"/>
                </a:solidFill>
              </a:rPr>
              <a:t>w</a:t>
            </a:r>
            <a:r>
              <a:rPr lang="pl-PL" sz="2000" b="1" dirty="0" smtClean="0">
                <a:solidFill>
                  <a:srgbClr val="7030A0"/>
                </a:solidFill>
              </a:rPr>
              <a:t>spólny spacer z zaprzyjaźnioną osobą i pozostawienie dziecka na chwilę pod jej opieką,</a:t>
            </a:r>
          </a:p>
          <a:p>
            <a:r>
              <a:rPr lang="pl-PL" sz="2000" b="1" dirty="0">
                <a:solidFill>
                  <a:srgbClr val="7030A0"/>
                </a:solidFill>
              </a:rPr>
              <a:t>w</a:t>
            </a:r>
            <a:r>
              <a:rPr lang="pl-PL" sz="2000" b="1" dirty="0" smtClean="0">
                <a:solidFill>
                  <a:srgbClr val="7030A0"/>
                </a:solidFill>
              </a:rPr>
              <a:t>izyta u znajomych: dziecko bawi się z innymi dziećmi,</a:t>
            </a:r>
          </a:p>
          <a:p>
            <a:r>
              <a:rPr lang="pl-PL" sz="2000" b="1" dirty="0">
                <a:solidFill>
                  <a:srgbClr val="7030A0"/>
                </a:solidFill>
              </a:rPr>
              <a:t>w</a:t>
            </a:r>
            <a:r>
              <a:rPr lang="pl-PL" sz="2000" b="1" dirty="0" smtClean="0">
                <a:solidFill>
                  <a:srgbClr val="7030A0"/>
                </a:solidFill>
              </a:rPr>
              <a:t>yprawa z dzieckiem na zakupy pozostawienie w bawialni, stopniowe oswajanie dziecka z sytuacją pozostawienia pod opieką obcej osoby,</a:t>
            </a:r>
          </a:p>
          <a:p>
            <a:r>
              <a:rPr lang="pl-PL" sz="2000" b="1" dirty="0">
                <a:solidFill>
                  <a:srgbClr val="7030A0"/>
                </a:solidFill>
              </a:rPr>
              <a:t>w</a:t>
            </a:r>
            <a:r>
              <a:rPr lang="pl-PL" sz="2000" b="1" dirty="0" smtClean="0">
                <a:solidFill>
                  <a:srgbClr val="7030A0"/>
                </a:solidFill>
              </a:rPr>
              <a:t>yjaśnienie co je czeka, co będzie robiło, okazanie radości, że maluch był dzielny.</a:t>
            </a:r>
            <a:endParaRPr lang="pl-PL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12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sz="3200" b="1" dirty="0" smtClean="0">
                <a:solidFill>
                  <a:srgbClr val="FF0000"/>
                </a:solidFill>
              </a:rPr>
              <a:t>Kształtowanie umiejętności porozumiewania się dziecka z innymi</a:t>
            </a:r>
            <a:endParaRPr lang="pl-PL" sz="3200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1704109"/>
            <a:ext cx="8596668" cy="4337253"/>
          </a:xfrm>
        </p:spPr>
        <p:txBody>
          <a:bodyPr/>
          <a:lstStyle/>
          <a:p>
            <a:pPr marL="0" indent="0">
              <a:buNone/>
            </a:pPr>
            <a:r>
              <a:rPr lang="pl-PL" b="1" dirty="0" smtClean="0">
                <a:solidFill>
                  <a:srgbClr val="C00000"/>
                </a:solidFill>
              </a:rPr>
              <a:t>Popełniane błędy:</a:t>
            </a:r>
          </a:p>
          <a:p>
            <a:r>
              <a:rPr lang="pl-PL" b="1" dirty="0" smtClean="0">
                <a:solidFill>
                  <a:srgbClr val="0070C0"/>
                </a:solidFill>
              </a:rPr>
              <a:t>Dążenie do zaspokojenia potrzeb dziecka, zanim ono zdąży to powiedzieć,</a:t>
            </a:r>
          </a:p>
          <a:p>
            <a:r>
              <a:rPr lang="pl-PL" b="1" dirty="0" smtClean="0">
                <a:solidFill>
                  <a:srgbClr val="0070C0"/>
                </a:solidFill>
              </a:rPr>
              <a:t>Dostosowanie się do mowy dziecięcej,</a:t>
            </a:r>
          </a:p>
          <a:p>
            <a:r>
              <a:rPr lang="pl-PL" b="1" dirty="0" smtClean="0">
                <a:solidFill>
                  <a:srgbClr val="0070C0"/>
                </a:solidFill>
              </a:rPr>
              <a:t>„Mówienie za dziecko” , aprobowanie kontaktów niewerbalnych.</a:t>
            </a:r>
          </a:p>
          <a:p>
            <a:r>
              <a:rPr lang="pl-PL" b="1" dirty="0" smtClean="0">
                <a:solidFill>
                  <a:srgbClr val="FF0000"/>
                </a:solidFill>
              </a:rPr>
              <a:t>Wdrażanie maluchów do przebywania wśród innych dzieci, na równych prawach.</a:t>
            </a:r>
          </a:p>
          <a:p>
            <a:r>
              <a:rPr lang="pl-PL" b="1" dirty="0" smtClean="0">
                <a:solidFill>
                  <a:srgbClr val="FF0000"/>
                </a:solidFill>
              </a:rPr>
              <a:t>Obdarzanie uwagą nauczycielki i stosowanie się do jej prostych poleceń – warunek korzystania z zajęć przedszkolnych, dorosły określa zadania                      a dziecko je wykonuje,</a:t>
            </a:r>
            <a:r>
              <a:rPr lang="pl-PL" sz="2000" b="1" u="sng" dirty="0" smtClean="0">
                <a:solidFill>
                  <a:srgbClr val="FF0000"/>
                </a:solidFill>
              </a:rPr>
              <a:t> nie może się obrażać !</a:t>
            </a:r>
          </a:p>
          <a:p>
            <a:pPr algn="r">
              <a:buFont typeface="Wingdings" panose="05000000000000000000" pitchFamily="2" charset="2"/>
              <a:buChar char="Ø"/>
            </a:pPr>
            <a:endParaRPr lang="pl-PL" b="1" dirty="0">
              <a:solidFill>
                <a:srgbClr val="FF0000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671" y="4718426"/>
            <a:ext cx="2091638" cy="195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64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2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Kolejne błędy:</a:t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1172095"/>
            <a:ext cx="8596668" cy="4869267"/>
          </a:xfrm>
        </p:spPr>
        <p:txBody>
          <a:bodyPr/>
          <a:lstStyle/>
          <a:p>
            <a:r>
              <a:rPr lang="pl-PL" b="1" dirty="0" smtClean="0">
                <a:solidFill>
                  <a:srgbClr val="00B050"/>
                </a:solidFill>
              </a:rPr>
              <a:t>jedzenie posiłku zamienia się w zabawę,</a:t>
            </a:r>
          </a:p>
          <a:p>
            <a:r>
              <a:rPr lang="pl-PL" b="1" dirty="0">
                <a:solidFill>
                  <a:srgbClr val="00B050"/>
                </a:solidFill>
              </a:rPr>
              <a:t>u</a:t>
            </a:r>
            <a:r>
              <a:rPr lang="pl-PL" b="1" dirty="0" smtClean="0">
                <a:solidFill>
                  <a:srgbClr val="00B050"/>
                </a:solidFill>
              </a:rPr>
              <a:t>czenie dzieci bezradności zadaniowej, wyręczanie w czynnościach samoobsługowych,</a:t>
            </a:r>
          </a:p>
          <a:p>
            <a:r>
              <a:rPr lang="pl-PL" b="1" dirty="0">
                <a:solidFill>
                  <a:srgbClr val="00B050"/>
                </a:solidFill>
              </a:rPr>
              <a:t>z</a:t>
            </a:r>
            <a:r>
              <a:rPr lang="pl-PL" b="1" dirty="0" smtClean="0">
                <a:solidFill>
                  <a:srgbClr val="00B050"/>
                </a:solidFill>
              </a:rPr>
              <a:t>akładanie pampersów powyżej drugiego roku życia,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197" y="2986183"/>
            <a:ext cx="4452590" cy="387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4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Co można zrobić, aby koszty adaptacji były mniejsze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7030A0"/>
                </a:solidFill>
              </a:rPr>
              <a:t>Zapoznanie dzieci z najważniejszymi dla nich miejscami w przedszkolu: salą zabaw, łazienką, szatnią.</a:t>
            </a:r>
          </a:p>
          <a:p>
            <a:r>
              <a:rPr lang="pl-PL" dirty="0" smtClean="0">
                <a:solidFill>
                  <a:srgbClr val="7030A0"/>
                </a:solidFill>
              </a:rPr>
              <a:t>Zapewnić spokojny sen w przedszkolu.</a:t>
            </a:r>
          </a:p>
          <a:p>
            <a:r>
              <a:rPr lang="pl-PL" dirty="0" smtClean="0">
                <a:solidFill>
                  <a:srgbClr val="7030A0"/>
                </a:solidFill>
              </a:rPr>
              <a:t>Konieczność zapewnienia bezpieczeństwa w domu i w przedszkolu,</a:t>
            </a:r>
          </a:p>
          <a:p>
            <a:r>
              <a:rPr lang="pl-PL" dirty="0" smtClean="0">
                <a:solidFill>
                  <a:srgbClr val="7030A0"/>
                </a:solidFill>
              </a:rPr>
              <a:t>Okazywanie więcej serdeczności, miłości w domu, </a:t>
            </a:r>
          </a:p>
          <a:p>
            <a:r>
              <a:rPr lang="pl-PL" dirty="0" smtClean="0">
                <a:solidFill>
                  <a:srgbClr val="7030A0"/>
                </a:solidFill>
              </a:rPr>
              <a:t>Zapewnienie słowami: </a:t>
            </a:r>
            <a:r>
              <a:rPr lang="pl-PL" b="1" i="1" dirty="0" smtClean="0">
                <a:solidFill>
                  <a:srgbClr val="FF0000"/>
                </a:solidFill>
              </a:rPr>
              <a:t>Przyjdę po ciebie po obiedzie,</a:t>
            </a:r>
          </a:p>
          <a:p>
            <a:r>
              <a:rPr lang="pl-PL" i="1" dirty="0" smtClean="0">
                <a:solidFill>
                  <a:srgbClr val="7030A0"/>
                </a:solidFill>
              </a:rPr>
              <a:t>Przytulenie ze słowami: </a:t>
            </a:r>
            <a:r>
              <a:rPr lang="pl-PL" b="1" i="1" dirty="0" smtClean="0">
                <a:solidFill>
                  <a:srgbClr val="FF0000"/>
                </a:solidFill>
              </a:rPr>
              <a:t>Tata kocha swojego synka, przyjdzie i zabierze.</a:t>
            </a:r>
          </a:p>
          <a:p>
            <a:pPr marL="0" indent="0">
              <a:buNone/>
            </a:pPr>
            <a:endParaRPr lang="pl-PL" i="1" dirty="0">
              <a:solidFill>
                <a:srgbClr val="7030A0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451" y="4743450"/>
            <a:ext cx="2381250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84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254</TotalTime>
  <Words>883</Words>
  <Application>Microsoft Office PowerPoint</Application>
  <PresentationFormat>Panoramiczny</PresentationFormat>
  <Paragraphs>76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8" baseType="lpstr">
      <vt:lpstr>Arial</vt:lpstr>
      <vt:lpstr>Trebuchet MS</vt:lpstr>
      <vt:lpstr>Wingdings</vt:lpstr>
      <vt:lpstr>Wingdings 3</vt:lpstr>
      <vt:lpstr>Faseta</vt:lpstr>
      <vt:lpstr>Problemy adaptacyjne maluchów przychodzących do  przedszkola.</vt:lpstr>
      <vt:lpstr>Rodzice są przekonani, że przedszkole wpłynie korzystnie na rozwój dzieci, ale pojawiają się problemy…</vt:lpstr>
      <vt:lpstr>Prezentacja programu PowerPoint</vt:lpstr>
      <vt:lpstr>Dramaty maluchów i oczekiwania, jakim muszą sprostać w przedszkolu</vt:lpstr>
      <vt:lpstr>W jaki sposób dorośli mogą przygotować malucha do przebywania w przedszkolu</vt:lpstr>
      <vt:lpstr>Kilka konkretnych i sprawdzonych sposobów przygotowania malucha do przedszkola.</vt:lpstr>
      <vt:lpstr>Kształtowanie umiejętności porozumiewania się dziecka z innymi</vt:lpstr>
      <vt:lpstr>Kolejne błędy:  </vt:lpstr>
      <vt:lpstr>Co można zrobić, aby koszty adaptacji były mniejsze</vt:lpstr>
      <vt:lpstr>Porady na pierwsze trudne dni      w przedszkolu</vt:lpstr>
      <vt:lpstr>Porady na pierwsze trudne dni      w przedszkolu</vt:lpstr>
      <vt:lpstr>Porady na pierwsze trudne dni                w przedszkolu</vt:lpstr>
      <vt:lpstr>Zarówno dorosłym, jak i dzieciom trudno jest przystosować się do nowej sytuacji i warunków. Mam nadzieję, że powyższe rady            i wskazówki pomogą przetrwać ten trudny dla wszystkich czas.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Problemy adaptacyjne maluchów przychodzących do  przedszkola.</dc:title>
  <dc:creator>Barbara</dc:creator>
  <cp:lastModifiedBy>Barbara</cp:lastModifiedBy>
  <cp:revision>23</cp:revision>
  <dcterms:created xsi:type="dcterms:W3CDTF">2016-06-21T11:39:23Z</dcterms:created>
  <dcterms:modified xsi:type="dcterms:W3CDTF">2016-08-02T10:30:09Z</dcterms:modified>
</cp:coreProperties>
</file>